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oppins"/>
      <p:regular r:id="rId20"/>
      <p:bold r:id="rId21"/>
      <p:italic r:id="rId22"/>
      <p:boldItalic r:id="rId23"/>
    </p:embeddedFont>
    <p:embeddedFont>
      <p:font typeface="Montserrat Black"/>
      <p:bold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regular.fntdata"/><Relationship Id="rId22" Type="http://schemas.openxmlformats.org/officeDocument/2006/relationships/font" Target="fonts/Poppins-italic.fntdata"/><Relationship Id="rId21" Type="http://schemas.openxmlformats.org/officeDocument/2006/relationships/font" Target="fonts/Poppins-bold.fntdata"/><Relationship Id="rId24" Type="http://schemas.openxmlformats.org/officeDocument/2006/relationships/font" Target="fonts/MontserratBlack-bold.fntdata"/><Relationship Id="rId23" Type="http://schemas.openxmlformats.org/officeDocument/2006/relationships/font" Target="fonts/Poppi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font" Target="fonts/MontserratBlack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2b5070caa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2b5070caa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7f0820c381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7f0820c381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7f0820c381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7f0820c381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6801c3917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6801c3917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ef8260903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7ef8260903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754cc8104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754cc8104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2b5070ca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2b5070ca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2b5070caa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2b5070caa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6df5ecd9b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6df5ecd9b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7f0820c38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7f0820c38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f0820c38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7f0820c38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7f0820c38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7f0820c38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f0820c38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f0820c38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f0820c38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7f0820c38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hyperlink" Target="https://www.programiz.com/html" TargetMode="External"/><Relationship Id="rId5" Type="http://schemas.openxmlformats.org/officeDocument/2006/relationships/hyperlink" Target="https://developer.mozilla.org/en-US/docs/Web/HTML" TargetMode="External"/><Relationship Id="rId6" Type="http://schemas.openxmlformats.org/officeDocument/2006/relationships/hyperlink" Target="https://developer.mozilla.org/en-US/docs/Web/API/Document_Object_Model" TargetMode="External"/><Relationship Id="rId7" Type="http://schemas.openxmlformats.org/officeDocument/2006/relationships/hyperlink" Target="https://developer.mozilla.org/en-US/docs/Web/HTML/Element/form" TargetMode="External"/><Relationship Id="rId8" Type="http://schemas.openxmlformats.org/officeDocument/2006/relationships/image" Target="../media/image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hyperlink" Target="http://www.hyperiondev.com/support" TargetMode="External"/><Relationship Id="rId5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5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9750" y="2031749"/>
            <a:ext cx="4301450" cy="145715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164775" y="1104900"/>
            <a:ext cx="6253800" cy="6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C4A542"/>
                </a:solidFill>
              </a:rPr>
              <a:t>HTML</a:t>
            </a:r>
            <a:endParaRPr b="1" sz="2600">
              <a:solidFill>
                <a:srgbClr val="C4A542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2683275" y="3505200"/>
            <a:ext cx="3592200" cy="8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C4A542"/>
                </a:solidFill>
              </a:rPr>
              <a:t>Muhammad Zahir Junejo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Semantic HTML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HTML tags can be categorized into two types based on semantics in HTML. They are: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Semantic Tag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Non-semantic Tag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The tags which accurately describe their purpose and describe the type of their content are called </a:t>
            </a:r>
            <a:r>
              <a:rPr b="1" lang="en-GB" sz="1600">
                <a:solidFill>
                  <a:schemeClr val="lt1"/>
                </a:solidFill>
              </a:rPr>
              <a:t>semantic tags</a:t>
            </a:r>
            <a:r>
              <a:rPr lang="en-GB" sz="1600">
                <a:solidFill>
                  <a:schemeClr val="lt1"/>
                </a:solidFill>
              </a:rPr>
              <a:t>. 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Some examples of semantic tags are 一 &lt;h1&gt;-&lt;h6&gt;, &lt;form&gt;.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HTML non-semantic tags do not have a specific meaning or purpose. They are used to create general-purpose containers for content without providing any additional meaning or context.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Some examples of non-semantic tags are 一 &lt;div&gt;, &lt;span&gt;.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Div Tags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The HTML &lt;div&gt; tag is a non-semantic tag that is used to define division in an HTML document.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The HTML &lt;div&gt; tag is generally used to group content and provide CSS styles using class or id attributes.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Example: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&lt;div&gt;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    &lt;h2&gt;This is a heading in a div element&lt;/h2&gt;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    &lt;p&gt;This is some text in a div element.&lt;/p&gt;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&lt;/div&gt;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2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4"/>
          <p:cNvSpPr txBox="1"/>
          <p:nvPr/>
        </p:nvSpPr>
        <p:spPr>
          <a:xfrm>
            <a:off x="740650" y="1805413"/>
            <a:ext cx="7481100" cy="8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Questions and Answers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References</a:t>
            </a:r>
            <a:endParaRPr b="1" sz="28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hlink"/>
                </a:solidFill>
                <a:hlinkClick r:id="rId4"/>
              </a:rPr>
              <a:t>https://www.programiz.com/html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hlink"/>
                </a:solidFill>
                <a:hlinkClick r:id="rId5"/>
              </a:rPr>
              <a:t>https://developer.mozilla.org/en-US/docs/Web/HTML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hlink"/>
                </a:solidFill>
                <a:hlinkClick r:id="rId6"/>
              </a:rPr>
              <a:t>https://developer.mozilla.org/en-US/docs/Web/API/Document_Object_Model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hlink"/>
                </a:solidFill>
                <a:hlinkClick r:id="rId7"/>
              </a:rPr>
              <a:t>https://developer.mozilla.org/en-US/docs/Web/HTML/Element/form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2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6"/>
          <p:cNvSpPr txBox="1"/>
          <p:nvPr/>
        </p:nvSpPr>
        <p:spPr>
          <a:xfrm>
            <a:off x="740650" y="1805413"/>
            <a:ext cx="7481100" cy="8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Lecture</a:t>
            </a:r>
            <a:r>
              <a:rPr b="1" lang="en-GB" sz="34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 - Housekeeping</a:t>
            </a:r>
            <a:endParaRPr b="1" sz="34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❏"/>
            </a:pPr>
            <a:r>
              <a:rPr lang="en-GB" sz="1600">
                <a:solidFill>
                  <a:schemeClr val="lt1"/>
                </a:solidFill>
              </a:rPr>
              <a:t>T</a:t>
            </a:r>
            <a:r>
              <a:rPr lang="en-GB" sz="1500">
                <a:solidFill>
                  <a:schemeClr val="lt1"/>
                </a:solidFill>
              </a:rPr>
              <a:t>he use of disrespectful language is prohibited in the questions, this is a supportive, learning environment for all - please engage accordingly.</a:t>
            </a:r>
            <a:endParaRPr sz="1300">
              <a:solidFill>
                <a:schemeClr val="lt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❏"/>
            </a:pPr>
            <a:r>
              <a:rPr lang="en-GB" sz="1300">
                <a:solidFill>
                  <a:schemeClr val="lt1"/>
                </a:solidFill>
              </a:rPr>
              <a:t>Please review Code of Conduct (in Student Undertaking Agreement) if unsure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No question is daft or silly - </a:t>
            </a:r>
            <a:r>
              <a:rPr b="1" lang="en-GB" sz="1500">
                <a:solidFill>
                  <a:schemeClr val="lt1"/>
                </a:solidFill>
              </a:rPr>
              <a:t>ask them!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Q&amp;A</a:t>
            </a:r>
            <a:r>
              <a:rPr lang="en-GB" sz="1500">
                <a:solidFill>
                  <a:schemeClr val="lt1"/>
                </a:solidFill>
              </a:rPr>
              <a:t> session at the end of the lesson, should you wish to ask any follow-up questions.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Should you have any questions after the lecture, please schedule a mentor session.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For all non-academic questions, please submit a query: </a:t>
            </a:r>
            <a:r>
              <a:rPr lang="en-GB" sz="1500" u="sng">
                <a:solidFill>
                  <a:schemeClr val="hlink"/>
                </a:solidFill>
                <a:hlinkClick r:id="rId4"/>
              </a:rPr>
              <a:t>www.hyperiondev.com/support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</a:rPr>
              <a:t> 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" y="8913"/>
            <a:ext cx="9144003" cy="5125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07375"/>
            <a:ext cx="9334901" cy="525087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682775" y="1791450"/>
            <a:ext cx="3152700" cy="15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Lecture Objectives</a:t>
            </a:r>
            <a:endParaRPr sz="4000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708600" y="1268263"/>
            <a:ext cx="4020600" cy="17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Basics of HTML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HTML structure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HTML Forms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Semantic HTML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HTML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HTML (HyperText Markup Language) is used to structure and format the content of websites on the World Wide Web.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Building block to create and structure website content.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Example of HTML: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&lt;!DOCTYPE html&gt;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&lt;html&gt;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    &lt;head&gt;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        &lt;title&gt;programiz&lt;/title&gt;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    &lt;/head&gt;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    &lt;body&gt;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        &lt;h1&gt;HTML Tutorial&lt;/h1&gt;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        &lt;p&gt;You'll learn about HTML.&lt;/p&gt;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    &lt;/body&gt;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&lt;/html&gt;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HTML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&lt;html&gt;: the root element of the DOM, and it contains all of the other elements in the code.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&lt;head&gt;: contains metadata about the web page, such as the title and any linked CSS or JavaScript files.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&lt;title&gt;: contains the title of the web page, which will be displayed in the web browser's title bar or tab.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&lt;body&gt;: contains the main content of the web page, which will be displayed in the web browser's window.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&lt;p&gt;: contains the paragraphs of text on the web page.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HTML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HTML elements are hierarchical, which means that they can be nested inside each other to create a tree-like structure of the content on the web page.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This hierarchical structure is called the DOM (Document Object Model)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Used by the web browser to render the web page.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HTML elements consist of several parts, including the opening and closing tags, the content, and the attributes.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Element: </a:t>
            </a:r>
            <a:r>
              <a:rPr lang="en-GB" sz="1600">
                <a:solidFill>
                  <a:srgbClr val="FF9900"/>
                </a:solidFill>
              </a:rPr>
              <a:t>&lt;h1&gt;</a:t>
            </a:r>
            <a:r>
              <a:rPr lang="en-GB" sz="1600">
                <a:solidFill>
                  <a:srgbClr val="00FF00"/>
                </a:solidFill>
              </a:rPr>
              <a:t>Main content</a:t>
            </a:r>
            <a:r>
              <a:rPr lang="en-GB" sz="1600">
                <a:solidFill>
                  <a:srgbClr val="FF9900"/>
                </a:solidFill>
              </a:rPr>
              <a:t>&lt;/h1&gt;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HTML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HTML elements can have attributes, which provide additional information about the element. 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Example: &lt;a href="http://example.com"&gt; Example &lt;/a&gt;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href - the name of attribute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https://www.programiz.com - the value of attribute.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We need to follow a strict syntax guidelines to write valid HTML code. This includes the use of tags, elements, and attributes, as well as the correct use of indentation and white space.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Forms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An HTML Form is a section of the document that collects input from the user. The input from the user is generally sent to a server (Web servers, Mail clients, etc). 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We use the HTML &lt;form&gt; element to create forms in HTML.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The HTML &lt;form&gt; element is used to create HTML forms.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A form contains special interactive elements that users use to send the input.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The HTML &lt;form&gt; element contains several attributes for controlling data submission.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action attribute defines the action to be performed when the form is submitted.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The method attribute defines the HTTP method to be used when the form is submitted.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Forms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0" name="Google Shape;120;p21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&lt;form&gt;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&lt;label for="firstname"&gt;First name: &lt;/label&gt;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&lt;input type="text" name="firstname"  required&gt;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&lt;br&gt;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&lt;label for="lastname"&gt;Last name: &lt;/label&gt;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&lt;input type="text" name="lastname"  required&gt;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&lt;br&gt;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&lt;label for="email"&gt;email: &lt;/label&gt;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&lt;input type="email" name="email"  required&gt;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&lt;br&gt;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&lt;label for="password"&gt;password: &lt;/label&gt;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&lt;input type="password" name="password"  required&gt;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&lt;br&gt;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  &lt;input type="submit" value="Login!"&gt;</a:t>
            </a:r>
            <a:endParaRPr sz="1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&lt;/form&gt;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